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Century Gothic"/>
      <p:regular r:id="rId12"/>
      <p:bold r:id="rId13"/>
      <p:italic r:id="rId14"/>
      <p:boldItalic r:id="rId15"/>
    </p:embeddedFont>
    <p:embeddedFont>
      <p:font typeface="Libre Franklin Thin"/>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CenturyGothic-bold.fntdata"/><Relationship Id="rId12"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boldItalic.fntdata"/><Relationship Id="rId14" Type="http://schemas.openxmlformats.org/officeDocument/2006/relationships/font" Target="fonts/CenturyGothic-italic.fntdata"/><Relationship Id="rId17" Type="http://schemas.openxmlformats.org/officeDocument/2006/relationships/font" Target="fonts/LibreFranklinThin-bold.fntdata"/><Relationship Id="rId16" Type="http://schemas.openxmlformats.org/officeDocument/2006/relationships/font" Target="fonts/LibreFranklinThin-regular.fntdata"/><Relationship Id="rId5" Type="http://schemas.openxmlformats.org/officeDocument/2006/relationships/slide" Target="slides/slide1.xml"/><Relationship Id="rId19" Type="http://schemas.openxmlformats.org/officeDocument/2006/relationships/font" Target="fonts/LibreFranklinThin-boldItalic.fntdata"/><Relationship Id="rId6" Type="http://schemas.openxmlformats.org/officeDocument/2006/relationships/slide" Target="slides/slide2.xml"/><Relationship Id="rId18" Type="http://schemas.openxmlformats.org/officeDocument/2006/relationships/font" Target="fonts/LibreFranklinThin-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0" name="Google Shape;20;p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4" name="Shape 74"/>
        <p:cNvGrpSpPr/>
        <p:nvPr/>
      </p:nvGrpSpPr>
      <p:grpSpPr>
        <a:xfrm>
          <a:off x="0" y="0"/>
          <a:ext cx="0" cy="0"/>
          <a:chOff x="0" y="0"/>
          <a:chExt cx="0" cy="0"/>
        </a:xfrm>
      </p:grpSpPr>
      <p:sp>
        <p:nvSpPr>
          <p:cNvPr id="75" name="Google Shape;75;p11"/>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77" name="Google Shape;77;p11"/>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8" name="Google Shape;78;p1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1" name="Shape 81"/>
        <p:cNvGrpSpPr/>
        <p:nvPr/>
      </p:nvGrpSpPr>
      <p:grpSpPr>
        <a:xfrm>
          <a:off x="0" y="0"/>
          <a:ext cx="0" cy="0"/>
          <a:chOff x="0" y="0"/>
          <a:chExt cx="0" cy="0"/>
        </a:xfrm>
      </p:grpSpPr>
      <p:sp>
        <p:nvSpPr>
          <p:cNvPr id="82" name="Google Shape;82;p12"/>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4" name="Google Shape;84;p1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7" name="Shape 87"/>
        <p:cNvGrpSpPr/>
        <p:nvPr/>
      </p:nvGrpSpPr>
      <p:grpSpPr>
        <a:xfrm>
          <a:off x="0" y="0"/>
          <a:ext cx="0" cy="0"/>
          <a:chOff x="0" y="0"/>
          <a:chExt cx="0" cy="0"/>
        </a:xfrm>
      </p:grpSpPr>
      <p:sp>
        <p:nvSpPr>
          <p:cNvPr id="88" name="Google Shape;88;p13"/>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0" name="Google Shape;90;p13"/>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1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
        <p:nvSpPr>
          <p:cNvPr id="94" name="Google Shape;94;p13"/>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sr-Latn-RS" sz="12200" u="none" cap="none" strike="noStrike">
                <a:solidFill>
                  <a:srgbClr val="86D1D8"/>
                </a:solidFill>
                <a:latin typeface="Arial"/>
                <a:ea typeface="Arial"/>
                <a:cs typeface="Arial"/>
                <a:sym typeface="Arial"/>
              </a:rPr>
              <a:t>“</a:t>
            </a:r>
            <a:endParaRPr/>
          </a:p>
        </p:txBody>
      </p:sp>
      <p:sp>
        <p:nvSpPr>
          <p:cNvPr id="95" name="Google Shape;95;p13"/>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sr-Latn-RS" sz="12200" u="none" cap="none" strike="noStrike">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6" name="Shape 96"/>
        <p:cNvGrpSpPr/>
        <p:nvPr/>
      </p:nvGrpSpPr>
      <p:grpSpPr>
        <a:xfrm>
          <a:off x="0" y="0"/>
          <a:ext cx="0" cy="0"/>
          <a:chOff x="0" y="0"/>
          <a:chExt cx="0" cy="0"/>
        </a:xfrm>
      </p:grpSpPr>
      <p:sp>
        <p:nvSpPr>
          <p:cNvPr id="97" name="Google Shape;97;p14"/>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99" name="Google Shape;99;p1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2" name="Shape 102"/>
        <p:cNvGrpSpPr/>
        <p:nvPr/>
      </p:nvGrpSpPr>
      <p:grpSpPr>
        <a:xfrm>
          <a:off x="0" y="0"/>
          <a:ext cx="0" cy="0"/>
          <a:chOff x="0" y="0"/>
          <a:chExt cx="0" cy="0"/>
        </a:xfrm>
      </p:grpSpPr>
      <p:sp>
        <p:nvSpPr>
          <p:cNvPr id="103" name="Google Shape;103;p1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5"/>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5" name="Google Shape;105;p15"/>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6" name="Google Shape;106;p15"/>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7" name="Google Shape;107;p15"/>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8" name="Google Shape;108;p15"/>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15"/>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0" name="Google Shape;110;p15"/>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11" name="Google Shape;111;p15"/>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12" name="Google Shape;112;p1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5" name="Shape 115"/>
        <p:cNvGrpSpPr/>
        <p:nvPr/>
      </p:nvGrpSpPr>
      <p:grpSpPr>
        <a:xfrm>
          <a:off x="0" y="0"/>
          <a:ext cx="0" cy="0"/>
          <a:chOff x="0" y="0"/>
          <a:chExt cx="0" cy="0"/>
        </a:xfrm>
      </p:grpSpPr>
      <p:sp>
        <p:nvSpPr>
          <p:cNvPr id="116" name="Google Shape;116;p1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6"/>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8" name="Google Shape;118;p16"/>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19" name="Google Shape;119;p16"/>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16"/>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1" name="Google Shape;121;p16"/>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2" name="Google Shape;122;p16"/>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3" name="Google Shape;123;p16"/>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4" name="Google Shape;124;p16"/>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5" name="Google Shape;125;p16"/>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26" name="Google Shape;126;p16"/>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27" name="Google Shape;127;p16"/>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28" name="Google Shape;128;p1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1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7"/>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18"/>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8"/>
          <p:cNvSpPr txBox="1"/>
          <p:nvPr>
            <p:ph idx="1" type="body"/>
          </p:nvPr>
        </p:nvSpPr>
        <p:spPr>
          <a:xfrm rot="5400000">
            <a:off x="1679575"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 name="Shape 23"/>
        <p:cNvGrpSpPr/>
        <p:nvPr/>
      </p:nvGrpSpPr>
      <p:grpSpPr>
        <a:xfrm>
          <a:off x="0" y="0"/>
          <a:ext cx="0" cy="0"/>
          <a:chOff x="0" y="0"/>
          <a:chExt cx="0" cy="0"/>
        </a:xfrm>
      </p:grpSpPr>
      <p:sp>
        <p:nvSpPr>
          <p:cNvPr id="24" name="Google Shape;24;p3"/>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26" name="Google Shape;26;p3"/>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7" name="Google Shape;27;p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3" name="Google Shape;33;p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5"/>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39" name="Google Shape;39;p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5" name="Google Shape;45;p6"/>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6" name="Google Shape;46;p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2" name="Google Shape;52;p7"/>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3" name="Google Shape;53;p7"/>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4" name="Google Shape;54;p7"/>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5" name="Google Shape;55;p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70" name="Google Shape;70;p10"/>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1" name="Google Shape;71;p1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Latn-R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3.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7" name="Google Shape;7;p1"/>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Google Shape;8;p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 name="Google Shape;9;p1"/>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0" name="Google Shape;10;p1"/>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1" name="Google Shape;11;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Google Shape;14;p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r-Latn-RS"/>
              <a:t>‹#›</a:t>
            </a:fld>
            <a:endParaRPr/>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ctrTitle"/>
          </p:nvPr>
        </p:nvSpPr>
        <p:spPr>
          <a:xfrm>
            <a:off x="1524000" y="-25399"/>
            <a:ext cx="9144000" cy="2387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00B050"/>
              </a:buClr>
              <a:buSzPts val="8000"/>
              <a:buFont typeface="Libre Franklin Thin"/>
              <a:buNone/>
            </a:pPr>
            <a:r>
              <a:rPr i="1" lang="sr-Latn-RS" sz="8000" u="sng">
                <a:solidFill>
                  <a:srgbClr val="00B050"/>
                </a:solidFill>
                <a:latin typeface="Libre Franklin Thin"/>
                <a:ea typeface="Libre Franklin Thin"/>
                <a:cs typeface="Libre Franklin Thin"/>
                <a:sym typeface="Libre Franklin Thin"/>
              </a:rPr>
              <a:t>Onlajn identitet na internetu</a:t>
            </a:r>
            <a:endParaRPr i="1" sz="8000" u="sng">
              <a:solidFill>
                <a:srgbClr val="00B050"/>
              </a:solidFill>
              <a:latin typeface="Libre Franklin Thin"/>
              <a:ea typeface="Libre Franklin Thin"/>
              <a:cs typeface="Libre Franklin Thin"/>
              <a:sym typeface="Libre Franklin Thin"/>
            </a:endParaRPr>
          </a:p>
        </p:txBody>
      </p:sp>
      <p:pic>
        <p:nvPicPr>
          <p:cNvPr id="148" name="Google Shape;148;p19"/>
          <p:cNvPicPr preferRelativeResize="0"/>
          <p:nvPr/>
        </p:nvPicPr>
        <p:blipFill rotWithShape="1">
          <a:blip r:embed="rId3">
            <a:alphaModFix/>
          </a:blip>
          <a:srcRect b="0" l="0" r="0" t="0"/>
          <a:stretch/>
        </p:blipFill>
        <p:spPr>
          <a:xfrm>
            <a:off x="1896594" y="2362201"/>
            <a:ext cx="7652922" cy="4495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1800"/>
              <a:buFont typeface="Century Gothic"/>
              <a:buNone/>
            </a:pPr>
            <a:r>
              <a:rPr lang="sr-Latn-RS" sz="1800"/>
              <a:t>Lažni nalozi predstavljaju naloge koji su napravljeni sa ciljem da ne predstave ljude kao stvarne osobe. Društvene mreže imaju tendenciju da njihovi korisnici pri identifikaciji budu iskreni. Oni žele da znaju stvari o vašem stvarnom životu, odnosno da koristite mrežu u svrhe kojima je i namenjena. Uprkos tome što traže od ljudi, mnogi ih koriste kroz profile koji ne predstavljaju njihov pravi identitet. Iz mnogo razloga ljudi kreiraju lažne naloge.</a:t>
            </a:r>
            <a:endParaRPr/>
          </a:p>
        </p:txBody>
      </p:sp>
      <p:pic>
        <p:nvPicPr>
          <p:cNvPr id="154" name="Google Shape;154;p20"/>
          <p:cNvPicPr preferRelativeResize="0"/>
          <p:nvPr>
            <p:ph idx="2" type="pic"/>
          </p:nvPr>
        </p:nvPicPr>
        <p:blipFill rotWithShape="1">
          <a:blip r:embed="rId3">
            <a:alphaModFix/>
          </a:blip>
          <a:srcRect b="13880" l="0" r="0" t="13879"/>
          <a:stretch/>
        </p:blipFill>
        <p:spPr>
          <a:xfrm>
            <a:off x="0" y="3578087"/>
            <a:ext cx="6548438" cy="3279913"/>
          </a:xfrm>
          <a:prstGeom prst="rect">
            <a:avLst/>
          </a:prstGeom>
          <a:noFill/>
          <a:ln>
            <a:noFill/>
          </a:ln>
          <a:effectLst>
            <a:outerShdw blurRad="50800" rotWithShape="0" algn="tl" dir="5400000" dist="50800">
              <a:srgbClr val="000000">
                <a:alpha val="42745"/>
              </a:srgbClr>
            </a:outerShdw>
          </a:effectLst>
        </p:spPr>
      </p:pic>
      <p:sp>
        <p:nvSpPr>
          <p:cNvPr id="155" name="Google Shape;155;p20"/>
          <p:cNvSpPr txBox="1"/>
          <p:nvPr>
            <p:ph idx="1" type="body"/>
          </p:nvPr>
        </p:nvSpPr>
        <p:spPr>
          <a:xfrm>
            <a:off x="6791356" y="0"/>
            <a:ext cx="3591077" cy="10756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80"/>
              <a:buNone/>
            </a:pPr>
            <a:r>
              <a:rPr lang="sr-Latn-RS" sz="1600"/>
              <a:t>Određeni nalozi su napravljeni sa ciljem spamovanja mrežnih grupa reklamama. Linkovi njihovih profila ih obično odaju. Oni promovišu određene stvari za prodaju. Ovakvi nalozi uglavnom nemaju Prijatelje, ali i ako imaju obično su i oni botovi. Nekada nalozi mogu izgledati kao da su spambotovi iza njih, a ustvari se iza njih nalaze osobe koje koriste nalog u poslovne svrhe. Interakcija sa njima je najbolji način da se sazna da li je nalog pravi ili nije. Spambotovi će retko odgovoriti na poruku ili imati interakciju sa stvarnim korisnicima.Veoma je lako prepoznati botove koji žele navući virus na vaš računar,ios ili android uređaj zato što većinom šalju tipične iste poruke i linkove takođe ovi botovi se mogu naći često i u komentarima na slikama nekih poznatih ličnosti i kompanija.</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174929" y="2941982"/>
            <a:ext cx="5092906" cy="211504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2000"/>
              <a:buFont typeface="Century Gothic"/>
              <a:buNone/>
            </a:pPr>
            <a:r>
              <a:rPr lang="sr-Latn-RS" sz="2000"/>
              <a:t>Pored lažnih botovskih i spamerskih naloga sa lažnim identitetom postoje i lažni profili iza kojih stoje ljudi koji žele nauditi ljudima i deci.Oni se obično predstavljaju kao npr.(Milovan Radulović rođen 2.7.2000 u Vranju 21 godina ekonomski fakultet u Bg) međutim ovi monstrumi  su od 30,40 ponekada i 50 ili 60 godina,ali oni su verovatno jako teški psihički slučaji.Najčešće prevare mlade devojke od tipa 17,18 godina koje nažalost na kraju završe otete,silovane pa čak i ubijene.Kada su neki profili sumnjivi nikako netreba sa njima razmenjivati intimne slike ili podatke.</a:t>
            </a:r>
            <a:endParaRPr sz="2000"/>
          </a:p>
        </p:txBody>
      </p:sp>
      <p:sp>
        <p:nvSpPr>
          <p:cNvPr id="161" name="Google Shape;161;p21"/>
          <p:cNvSpPr txBox="1"/>
          <p:nvPr>
            <p:ph idx="1" type="body"/>
          </p:nvPr>
        </p:nvSpPr>
        <p:spPr>
          <a:xfrm>
            <a:off x="5534953" y="5154626"/>
            <a:ext cx="6231420" cy="1371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440"/>
              <a:buNone/>
            </a:pPr>
            <a:r>
              <a:rPr lang="sr-Latn-RS" sz="1800"/>
              <a:t>Naravno postoje i ljudi koji nežele nikom nauditi samo se malo žele zezati sa svojim poznanicima i oni obično imaju jako prosta korisnička imena kao Petar Petrović,Stefan Stefanović, Lara Larić,Lazar Lazarević,i još razna ali uvek treba paziti bezobzira na sve.</a:t>
            </a:r>
            <a:endParaRPr sz="1800"/>
          </a:p>
        </p:txBody>
      </p:sp>
      <p:pic>
        <p:nvPicPr>
          <p:cNvPr id="162" name="Google Shape;162;p21"/>
          <p:cNvPicPr preferRelativeResize="0"/>
          <p:nvPr>
            <p:ph idx="2" type="pic"/>
          </p:nvPr>
        </p:nvPicPr>
        <p:blipFill rotWithShape="1">
          <a:blip r:embed="rId3">
            <a:alphaModFix/>
          </a:blip>
          <a:srcRect b="15071" l="0" r="0" t="15070"/>
          <a:stretch/>
        </p:blipFill>
        <p:spPr>
          <a:xfrm>
            <a:off x="5154627" y="0"/>
            <a:ext cx="7104808" cy="4879497"/>
          </a:xfrm>
          <a:prstGeom prst="rect">
            <a:avLst/>
          </a:prstGeom>
          <a:noFill/>
          <a:ln>
            <a:noFill/>
          </a:ln>
          <a:effectLst>
            <a:outerShdw blurRad="50800" rotWithShape="0" algn="tl" dir="5400000" dist="50800">
              <a:srgbClr val="000000">
                <a:alpha val="4274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400"/>
              <a:buFont typeface="Century Gothic"/>
              <a:buNone/>
            </a:pPr>
            <a:r>
              <a:rPr b="1" lang="sr-Latn-RS" sz="2400">
                <a:solidFill>
                  <a:schemeClr val="accent1"/>
                </a:solidFill>
              </a:rPr>
              <a:t>Pravi identiteti </a:t>
            </a:r>
            <a:r>
              <a:rPr lang="sr-Latn-RS" sz="1800"/>
              <a:t>na internetu jesu ljudi koji stavljaju svoje prave lične podatke naprimer tačno vreme kada su se rodili tačne godine svi podaci im moraju biti pravi.Oni su ljudi koji ne žele nauditi rade ono što je dozvoljeno na mreži i ono što smeju da rade.Međutim ovi pravi identiteti su najčešće mete lažnim koji su predhodno navedeni.Ovi ljudi na mreže postavljaju razne slike na internet koje najčešće ne vređaju nikog,dopisuju se i razgovaraju sa sebi poznatim ljudima,i još razne stvari.</a:t>
            </a:r>
            <a:endParaRPr sz="1800"/>
          </a:p>
        </p:txBody>
      </p:sp>
      <p:pic>
        <p:nvPicPr>
          <p:cNvPr id="168" name="Google Shape;168;p22"/>
          <p:cNvPicPr preferRelativeResize="0"/>
          <p:nvPr>
            <p:ph idx="1" type="body"/>
          </p:nvPr>
        </p:nvPicPr>
        <p:blipFill rotWithShape="1">
          <a:blip r:embed="rId3">
            <a:alphaModFix/>
          </a:blip>
          <a:srcRect b="0" l="0" r="0" t="0"/>
          <a:stretch/>
        </p:blipFill>
        <p:spPr>
          <a:xfrm>
            <a:off x="2313829" y="2442343"/>
            <a:ext cx="6424653" cy="44156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2000"/>
              <a:buFont typeface="Century Gothic"/>
              <a:buNone/>
            </a:pPr>
            <a:r>
              <a:rPr lang="sr-Latn-RS" sz="2000"/>
              <a:t>Takođe,među ovim pravim profilima koji poštuju sva pravila postoje i oni sa </a:t>
            </a:r>
            <a:r>
              <a:rPr b="1" lang="sr-Latn-RS" sz="2000">
                <a:solidFill>
                  <a:schemeClr val="accent1"/>
                </a:solidFill>
              </a:rPr>
              <a:t>pravim ličnim podacima koji ne poštuju pravila</a:t>
            </a:r>
            <a:r>
              <a:rPr lang="sr-Latn-RS" sz="2000"/>
              <a:t>,oni vređaju i omalovažavaju ljude koji su:druge nacijonalnosti,druge vere, imaju probleme u rastu i razvoju,imaju telesne probleme,nisu u najboljem materijalnom stanju...........Oni njima ne žele nauditi u fizičkom smislu već to rade pshički.Oni očigledno nepoštuju pravila ovih mreža koje sve sadrže pravilo o tome da ,,</a:t>
            </a:r>
            <a:r>
              <a:rPr b="1" i="1" lang="sr-Latn-RS" sz="2000" u="sng">
                <a:solidFill>
                  <a:schemeClr val="accent1"/>
                </a:solidFill>
              </a:rPr>
              <a:t>NEMA VREĐANJA I OMALOVAŽAVANJA LJUDI</a:t>
            </a:r>
            <a:r>
              <a:rPr lang="sr-Latn-RS" sz="2000"/>
              <a:t>,, u suprotnom ovi ljudi mogu biti banovani sa datih mreža odnosno na srpskom zabrane pristup toj mreži sa tim nalogom a to moze trajati od godinu dana do zauvek.</a:t>
            </a:r>
            <a:br>
              <a:rPr lang="sr-Latn-RS" sz="2400"/>
            </a:br>
            <a:endParaRPr sz="2400"/>
          </a:p>
        </p:txBody>
      </p:sp>
      <p:pic>
        <p:nvPicPr>
          <p:cNvPr id="174" name="Google Shape;174;p23"/>
          <p:cNvPicPr preferRelativeResize="0"/>
          <p:nvPr>
            <p:ph idx="1" type="body"/>
          </p:nvPr>
        </p:nvPicPr>
        <p:blipFill rotWithShape="1">
          <a:blip r:embed="rId3">
            <a:alphaModFix/>
          </a:blip>
          <a:srcRect b="0" l="0" r="0" t="0"/>
          <a:stretch/>
        </p:blipFill>
        <p:spPr>
          <a:xfrm>
            <a:off x="4339804" y="3651051"/>
            <a:ext cx="7852195" cy="3341902"/>
          </a:xfrm>
          <a:prstGeom prst="rect">
            <a:avLst/>
          </a:prstGeom>
          <a:noFill/>
          <a:ln>
            <a:noFill/>
          </a:ln>
        </p:spPr>
      </p:pic>
      <p:pic>
        <p:nvPicPr>
          <p:cNvPr id="175" name="Google Shape;175;p23"/>
          <p:cNvPicPr preferRelativeResize="0"/>
          <p:nvPr/>
        </p:nvPicPr>
        <p:blipFill rotWithShape="1">
          <a:blip r:embed="rId4">
            <a:alphaModFix/>
          </a:blip>
          <a:srcRect b="0" l="0" r="0" t="0"/>
          <a:stretch/>
        </p:blipFill>
        <p:spPr>
          <a:xfrm>
            <a:off x="0" y="3786004"/>
            <a:ext cx="4339805" cy="30719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0" y="-65172"/>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2400"/>
              <a:buFont typeface="Century Gothic"/>
              <a:buNone/>
            </a:pPr>
            <a:r>
              <a:rPr lang="sr-Latn-RS" sz="2400"/>
              <a:t>Od mreža postoje razne sa raznim pravilimam.Naprimer instagram on je trenutno najkorišćenija društvena mreža nju najčešće koriste mlađi ljudi ili deca odprilike negde od 10 godina pa sve do 30.Ali postoji i facebook njega obično korise stariji od 30 godina.Onda postoji i twiter njega koriste najčešće političari i javne ličnosti i kompanije.Pored ovih postoje i reddit(koriste ga razni ljudu da postavljaju smešne slike ili snimke.)discord(koriste ga ljudi različitih uzrasta koristi se i za pravljenje raznih grupa i komuniciranja sa ljudima.)</a:t>
            </a:r>
            <a:endParaRPr sz="2400"/>
          </a:p>
        </p:txBody>
      </p:sp>
      <p:sp>
        <p:nvSpPr>
          <p:cNvPr id="181" name="Google Shape;181;p24"/>
          <p:cNvSpPr txBox="1"/>
          <p:nvPr>
            <p:ph idx="1" type="body"/>
          </p:nvPr>
        </p:nvSpPr>
        <p:spPr>
          <a:xfrm>
            <a:off x="0" y="3256662"/>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b="1" lang="sr-Latn-RS" sz="2800" u="sng">
                <a:solidFill>
                  <a:schemeClr val="accent1"/>
                </a:solidFill>
              </a:rPr>
              <a:t>Zanimljivost:</a:t>
            </a:r>
            <a:endParaRPr/>
          </a:p>
          <a:p>
            <a:pPr indent="0" lvl="0" marL="0" rtl="0" algn="l">
              <a:spcBef>
                <a:spcPts val="1000"/>
              </a:spcBef>
              <a:spcAft>
                <a:spcPts val="0"/>
              </a:spcAft>
              <a:buSzPts val="2240"/>
              <a:buNone/>
            </a:pPr>
            <a:r>
              <a:rPr b="1" lang="sr-Latn-RS" sz="2800">
                <a:solidFill>
                  <a:schemeClr val="accent1"/>
                </a:solidFill>
              </a:rPr>
              <a:t> Neke mreže imaju pravilo da korisnici moraju imati 18 godina da bi je koristili.</a:t>
            </a:r>
            <a:endParaRPr b="1" sz="28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200"/>
              <a:buFont typeface="Century Gothic"/>
              <a:buNone/>
            </a:pPr>
            <a:r>
              <a:rPr lang="sr-Latn-RS"/>
              <a:t>                </a:t>
            </a:r>
            <a:r>
              <a:rPr b="1" lang="sr-Latn-RS">
                <a:solidFill>
                  <a:schemeClr val="accent1"/>
                </a:solidFill>
              </a:rPr>
              <a:t>HVALA NA PAŽNJI</a:t>
            </a:r>
            <a:br>
              <a:rPr lang="sr-Latn-RS"/>
            </a:br>
            <a:r>
              <a:rPr lang="sr-Latn-RS" sz="1800"/>
              <a:t>rad radio:Igor Lazarević V2 grupa B</a:t>
            </a:r>
            <a:endParaRPr sz="1800"/>
          </a:p>
        </p:txBody>
      </p:sp>
      <p:pic>
        <p:nvPicPr>
          <p:cNvPr id="187" name="Google Shape;187;p25"/>
          <p:cNvPicPr preferRelativeResize="0"/>
          <p:nvPr>
            <p:ph idx="1" type="body"/>
          </p:nvPr>
        </p:nvPicPr>
        <p:blipFill rotWithShape="1">
          <a:blip r:embed="rId3">
            <a:alphaModFix/>
          </a:blip>
          <a:srcRect b="0" l="0" r="0" t="0"/>
          <a:stretch/>
        </p:blipFill>
        <p:spPr>
          <a:xfrm>
            <a:off x="0" y="2642504"/>
            <a:ext cx="12192000" cy="42154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